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82" r:id="rId4"/>
    <p:sldId id="259" r:id="rId5"/>
    <p:sldId id="270" r:id="rId6"/>
    <p:sldId id="271" r:id="rId7"/>
    <p:sldId id="260" r:id="rId8"/>
    <p:sldId id="272" r:id="rId9"/>
    <p:sldId id="273" r:id="rId10"/>
    <p:sldId id="288" r:id="rId11"/>
    <p:sldId id="261" r:id="rId12"/>
    <p:sldId id="274" r:id="rId13"/>
    <p:sldId id="275" r:id="rId14"/>
    <p:sldId id="277" r:id="rId15"/>
    <p:sldId id="286" r:id="rId16"/>
    <p:sldId id="276" r:id="rId17"/>
    <p:sldId id="287" r:id="rId18"/>
    <p:sldId id="279" r:id="rId19"/>
    <p:sldId id="262" r:id="rId20"/>
    <p:sldId id="264" r:id="rId21"/>
    <p:sldId id="283" r:id="rId22"/>
    <p:sldId id="284" r:id="rId23"/>
    <p:sldId id="265" r:id="rId24"/>
    <p:sldId id="266" r:id="rId25"/>
    <p:sldId id="267" r:id="rId26"/>
    <p:sldId id="268" r:id="rId27"/>
    <p:sldId id="281" r:id="rId28"/>
    <p:sldId id="285" r:id="rId29"/>
    <p:sldId id="269" r:id="rId30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E9817-6578-46FF-96B0-701810C75237}" type="datetimeFigureOut">
              <a:rPr lang="nl-BE" smtClean="0"/>
              <a:t>30/01/2023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1A02-DD60-4DBE-801A-C9CD49BDC6A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22332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E9817-6578-46FF-96B0-701810C75237}" type="datetimeFigureOut">
              <a:rPr lang="nl-BE" smtClean="0"/>
              <a:t>30/01/2023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1A02-DD60-4DBE-801A-C9CD49BDC6A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3817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E9817-6578-46FF-96B0-701810C75237}" type="datetimeFigureOut">
              <a:rPr lang="nl-BE" smtClean="0"/>
              <a:t>30/01/2023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1A02-DD60-4DBE-801A-C9CD49BDC6A4}" type="slidenum">
              <a:rPr lang="nl-BE" smtClean="0"/>
              <a:t>‹nr.›</a:t>
            </a:fld>
            <a:endParaRPr lang="nl-B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1125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E9817-6578-46FF-96B0-701810C75237}" type="datetimeFigureOut">
              <a:rPr lang="nl-BE" smtClean="0"/>
              <a:t>30/01/2023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1A02-DD60-4DBE-801A-C9CD49BDC6A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61523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E9817-6578-46FF-96B0-701810C75237}" type="datetimeFigureOut">
              <a:rPr lang="nl-BE" smtClean="0"/>
              <a:t>30/01/2023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1A02-DD60-4DBE-801A-C9CD49BDC6A4}" type="slidenum">
              <a:rPr lang="nl-BE" smtClean="0"/>
              <a:t>‹nr.›</a:t>
            </a:fld>
            <a:endParaRPr lang="nl-B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8351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E9817-6578-46FF-96B0-701810C75237}" type="datetimeFigureOut">
              <a:rPr lang="nl-BE" smtClean="0"/>
              <a:t>30/01/2023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1A02-DD60-4DBE-801A-C9CD49BDC6A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02168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E9817-6578-46FF-96B0-701810C75237}" type="datetimeFigureOut">
              <a:rPr lang="nl-BE" smtClean="0"/>
              <a:t>30/01/2023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1A02-DD60-4DBE-801A-C9CD49BDC6A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82913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E9817-6578-46FF-96B0-701810C75237}" type="datetimeFigureOut">
              <a:rPr lang="nl-BE" smtClean="0"/>
              <a:t>30/01/2023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1A02-DD60-4DBE-801A-C9CD49BDC6A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72545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E9817-6578-46FF-96B0-701810C75237}" type="datetimeFigureOut">
              <a:rPr lang="nl-BE" smtClean="0"/>
              <a:t>30/01/2023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1A02-DD60-4DBE-801A-C9CD49BDC6A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28280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E9817-6578-46FF-96B0-701810C75237}" type="datetimeFigureOut">
              <a:rPr lang="nl-BE" smtClean="0"/>
              <a:t>30/01/2023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1A02-DD60-4DBE-801A-C9CD49BDC6A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0151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E9817-6578-46FF-96B0-701810C75237}" type="datetimeFigureOut">
              <a:rPr lang="nl-BE" smtClean="0"/>
              <a:t>30/01/2023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1A02-DD60-4DBE-801A-C9CD49BDC6A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62893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E9817-6578-46FF-96B0-701810C75237}" type="datetimeFigureOut">
              <a:rPr lang="nl-BE" smtClean="0"/>
              <a:t>30/01/2023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1A02-DD60-4DBE-801A-C9CD49BDC6A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51245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E9817-6578-46FF-96B0-701810C75237}" type="datetimeFigureOut">
              <a:rPr lang="nl-BE" smtClean="0"/>
              <a:t>30/01/2023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1A02-DD60-4DBE-801A-C9CD49BDC6A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76690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E9817-6578-46FF-96B0-701810C75237}" type="datetimeFigureOut">
              <a:rPr lang="nl-BE" smtClean="0"/>
              <a:t>30/01/2023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1A02-DD60-4DBE-801A-C9CD49BDC6A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2098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E9817-6578-46FF-96B0-701810C75237}" type="datetimeFigureOut">
              <a:rPr lang="nl-BE" smtClean="0"/>
              <a:t>30/01/2023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1A02-DD60-4DBE-801A-C9CD49BDC6A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62146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E9817-6578-46FF-96B0-701810C75237}" type="datetimeFigureOut">
              <a:rPr lang="nl-BE" smtClean="0"/>
              <a:t>30/01/2023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1A02-DD60-4DBE-801A-C9CD49BDC6A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01171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E9817-6578-46FF-96B0-701810C75237}" type="datetimeFigureOut">
              <a:rPr lang="nl-BE" smtClean="0"/>
              <a:t>30/01/2023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67E1A02-DD60-4DBE-801A-C9CD49BDC6A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0247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g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g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22700" y="571500"/>
            <a:ext cx="7378700" cy="1371601"/>
          </a:xfrm>
        </p:spPr>
        <p:txBody>
          <a:bodyPr>
            <a:normAutofit/>
          </a:bodyPr>
          <a:lstStyle/>
          <a:p>
            <a:r>
              <a:rPr lang="nl-BE" sz="4000" dirty="0">
                <a:solidFill>
                  <a:schemeClr val="tx1"/>
                </a:solidFill>
              </a:rPr>
              <a:t>Op zoek naar een school</a:t>
            </a:r>
            <a:br>
              <a:rPr lang="nl-BE" sz="4000" dirty="0">
                <a:solidFill>
                  <a:schemeClr val="tx1"/>
                </a:solidFill>
              </a:rPr>
            </a:br>
            <a:r>
              <a:rPr lang="nl-BE" sz="4000" dirty="0">
                <a:solidFill>
                  <a:schemeClr val="tx1"/>
                </a:solidFill>
              </a:rPr>
              <a:t>voor jouw kind?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119636" y="2565401"/>
            <a:ext cx="8140700" cy="1655762"/>
          </a:xfrm>
        </p:spPr>
        <p:txBody>
          <a:bodyPr>
            <a:noAutofit/>
          </a:bodyPr>
          <a:lstStyle/>
          <a:p>
            <a:r>
              <a:rPr lang="nl-BE" sz="4400" dirty="0">
                <a:solidFill>
                  <a:schemeClr val="tx1"/>
                </a:solidFill>
              </a:rPr>
              <a:t>Je hebt ze (misschien) </a:t>
            </a:r>
          </a:p>
          <a:p>
            <a:r>
              <a:rPr lang="nl-BE" sz="4400" dirty="0">
                <a:solidFill>
                  <a:schemeClr val="tx1"/>
                </a:solidFill>
              </a:rPr>
              <a:t>gevonden.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7855" y="1276946"/>
            <a:ext cx="5643563" cy="423267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2" y="3822700"/>
            <a:ext cx="1511298" cy="151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3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32" y="653667"/>
            <a:ext cx="3074568" cy="2250287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4470400" y="1143000"/>
            <a:ext cx="66929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>
                <a:solidFill>
                  <a:srgbClr val="FF0000"/>
                </a:solidFill>
              </a:rPr>
              <a:t>met directie secundair</a:t>
            </a:r>
          </a:p>
          <a:p>
            <a:r>
              <a:rPr lang="nl-BE" sz="4000" dirty="0">
                <a:solidFill>
                  <a:srgbClr val="FF0000"/>
                </a:solidFill>
              </a:rPr>
              <a:t>met externen :   	CLB</a:t>
            </a:r>
          </a:p>
          <a:p>
            <a:r>
              <a:rPr lang="nl-BE" sz="4000" dirty="0">
                <a:solidFill>
                  <a:srgbClr val="FF0000"/>
                </a:solidFill>
              </a:rPr>
              <a:t>					logo</a:t>
            </a:r>
          </a:p>
          <a:p>
            <a:r>
              <a:rPr lang="nl-BE" sz="4000" dirty="0">
                <a:solidFill>
                  <a:srgbClr val="FF0000"/>
                </a:solidFill>
              </a:rPr>
              <a:t>					…</a:t>
            </a:r>
          </a:p>
        </p:txBody>
      </p:sp>
    </p:spTree>
    <p:extLst>
      <p:ext uri="{BB962C8B-B14F-4D97-AF65-F5344CB8AC3E}">
        <p14:creationId xmlns:p14="http://schemas.microsoft.com/office/powerpoint/2010/main" val="2679527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569"/>
            <a:ext cx="3674252" cy="2714599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252" y="321577"/>
            <a:ext cx="3684868" cy="2764523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406400" y="3746500"/>
            <a:ext cx="68511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/>
              <a:t>K3 naar L1</a:t>
            </a:r>
          </a:p>
          <a:p>
            <a:r>
              <a:rPr lang="nl-BE" sz="4000" dirty="0"/>
              <a:t>L6 naar SO</a:t>
            </a:r>
          </a:p>
          <a:p>
            <a:r>
              <a:rPr lang="nl-BE" sz="4000" dirty="0"/>
              <a:t>   </a:t>
            </a:r>
            <a:r>
              <a:rPr lang="nl-BE" sz="2400" dirty="0"/>
              <a:t>-  PEP dagen</a:t>
            </a:r>
          </a:p>
          <a:p>
            <a:r>
              <a:rPr lang="nl-BE" sz="2400" dirty="0"/>
              <a:t>     -  onderwijskiezer</a:t>
            </a:r>
          </a:p>
          <a:p>
            <a:r>
              <a:rPr lang="nl-BE" sz="2400" dirty="0"/>
              <a:t>     -  overleg secundaire scholen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200" y="1118404"/>
            <a:ext cx="3335786" cy="444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74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74252" cy="2714599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4220352" y="417499"/>
            <a:ext cx="7539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/>
              <a:t>Klasgroepen naar volgend schooljaar worden samengesteld in overleg met </a:t>
            </a:r>
            <a:r>
              <a:rPr lang="nl-BE" sz="3600" dirty="0" err="1"/>
              <a:t>lkr</a:t>
            </a:r>
            <a:r>
              <a:rPr lang="nl-BE" sz="3600" dirty="0"/>
              <a:t>, </a:t>
            </a:r>
            <a:r>
              <a:rPr lang="nl-BE" sz="3600" dirty="0" err="1"/>
              <a:t>zorglkr</a:t>
            </a:r>
            <a:r>
              <a:rPr lang="nl-BE" sz="3600" dirty="0"/>
              <a:t> en leerlingen.</a:t>
            </a:r>
          </a:p>
        </p:txBody>
      </p:sp>
      <p:sp>
        <p:nvSpPr>
          <p:cNvPr id="5" name="Rechthoek 4"/>
          <p:cNvSpPr/>
          <p:nvPr/>
        </p:nvSpPr>
        <p:spPr>
          <a:xfrm>
            <a:off x="626252" y="3603536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sz="3600" dirty="0"/>
              <a:t>Criteria :   - vrienden</a:t>
            </a:r>
          </a:p>
          <a:p>
            <a:r>
              <a:rPr lang="nl-BE" sz="3600" dirty="0"/>
              <a:t>	  	   - stijl </a:t>
            </a:r>
            <a:r>
              <a:rPr lang="nl-BE" sz="3600" dirty="0" err="1"/>
              <a:t>lkr</a:t>
            </a:r>
            <a:endParaRPr lang="nl-BE" sz="3600" dirty="0"/>
          </a:p>
          <a:p>
            <a:r>
              <a:rPr lang="nl-BE" sz="3600" dirty="0"/>
              <a:t>	          - zorgvraag</a:t>
            </a:r>
          </a:p>
          <a:p>
            <a:r>
              <a:rPr lang="nl-BE" sz="3600" dirty="0"/>
              <a:t>	          - evenwichtig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576" y="2968536"/>
            <a:ext cx="4357216" cy="325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286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569"/>
            <a:ext cx="3674252" cy="2714599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219200" y="2578100"/>
            <a:ext cx="70231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/>
              <a:t>SOL</a:t>
            </a:r>
          </a:p>
          <a:p>
            <a:endParaRPr lang="nl-BE" sz="4000" dirty="0"/>
          </a:p>
          <a:p>
            <a:r>
              <a:rPr lang="nl-BE" sz="4000" dirty="0" err="1"/>
              <a:t>Lkr</a:t>
            </a:r>
            <a:r>
              <a:rPr lang="nl-BE" sz="4000" dirty="0"/>
              <a:t> die zowel in de kleuterschool als in de lagere school lesgeven</a:t>
            </a:r>
          </a:p>
        </p:txBody>
      </p:sp>
    </p:spTree>
    <p:extLst>
      <p:ext uri="{BB962C8B-B14F-4D97-AF65-F5344CB8AC3E}">
        <p14:creationId xmlns:p14="http://schemas.microsoft.com/office/powerpoint/2010/main" val="1398709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34" y="368300"/>
            <a:ext cx="2556248" cy="293194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251" y="128800"/>
            <a:ext cx="3321050" cy="2488248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5517931" y="3578772"/>
            <a:ext cx="5502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/>
              <a:t>!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7930055" y="368300"/>
            <a:ext cx="39886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400" dirty="0"/>
              <a:t>Expertise naar de school halen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02" y="3064759"/>
            <a:ext cx="4808483" cy="2697258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855" y="3300245"/>
            <a:ext cx="4690242" cy="312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69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34" y="368300"/>
            <a:ext cx="2556248" cy="2931945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945034" y="3080112"/>
            <a:ext cx="96161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4000" dirty="0"/>
              <a:t>Wiskunde, taal en taakjes zijn belangrijk</a:t>
            </a:r>
          </a:p>
        </p:txBody>
      </p:sp>
    </p:spTree>
    <p:extLst>
      <p:ext uri="{BB962C8B-B14F-4D97-AF65-F5344CB8AC3E}">
        <p14:creationId xmlns:p14="http://schemas.microsoft.com/office/powerpoint/2010/main" val="3077669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34" y="368300"/>
            <a:ext cx="2556248" cy="293194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100" y="504534"/>
            <a:ext cx="3188980" cy="239106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705" y="596022"/>
            <a:ext cx="3714750" cy="24765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97" y="3452648"/>
            <a:ext cx="4221471" cy="3167102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8906674" y="4956160"/>
            <a:ext cx="40202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dirty="0"/>
              <a:t>Buiten de schoolmuren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821" y="3593161"/>
            <a:ext cx="384810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480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598" y="772510"/>
            <a:ext cx="3056188" cy="4091152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87" y="1891861"/>
            <a:ext cx="4504685" cy="3373821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704248" y="950451"/>
            <a:ext cx="59715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4400" dirty="0"/>
              <a:t>Buiten de schoolmuren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144" y="2317531"/>
            <a:ext cx="3145221" cy="419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578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30" y="546100"/>
            <a:ext cx="3428277" cy="2686274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850900" y="3009900"/>
            <a:ext cx="56007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dirty="0"/>
              <a:t>Code kostenbeheer</a:t>
            </a:r>
          </a:p>
          <a:p>
            <a:endParaRPr lang="nl-BE" sz="4400" dirty="0"/>
          </a:p>
          <a:p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64238" y="890588"/>
            <a:ext cx="5295900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230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72683"/>
            <a:ext cx="3274770" cy="2565991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2264833" y="3175000"/>
            <a:ext cx="7683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dirty="0"/>
              <a:t>De lat hoog genoeg leggen </a:t>
            </a:r>
          </a:p>
        </p:txBody>
      </p:sp>
    </p:spTree>
    <p:extLst>
      <p:ext uri="{BB962C8B-B14F-4D97-AF65-F5344CB8AC3E}">
        <p14:creationId xmlns:p14="http://schemas.microsoft.com/office/powerpoint/2010/main" val="2258282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55600" y="241300"/>
            <a:ext cx="9918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/>
              <a:t>Welke school willen we zijn ?</a:t>
            </a:r>
          </a:p>
          <a:p>
            <a:r>
              <a:rPr lang="nl-BE" sz="4000" dirty="0"/>
              <a:t>Aan welke school willen we bouwen?</a:t>
            </a:r>
          </a:p>
          <a:p>
            <a:r>
              <a:rPr lang="nl-BE" sz="4000" dirty="0"/>
              <a:t>Welke </a:t>
            </a:r>
            <a:r>
              <a:rPr lang="nl-BE" sz="4000" dirty="0">
                <a:solidFill>
                  <a:srgbClr val="00B050"/>
                </a:solidFill>
              </a:rPr>
              <a:t>bouwstenen</a:t>
            </a:r>
            <a:r>
              <a:rPr lang="nl-BE" sz="4000" dirty="0"/>
              <a:t> zijn voor ons belangrijk?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9" y="2286001"/>
            <a:ext cx="3190875" cy="42545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200" y="1663700"/>
            <a:ext cx="3067050" cy="40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218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95" y="262131"/>
            <a:ext cx="4201905" cy="2885573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5067300" y="482600"/>
            <a:ext cx="660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dirty="0"/>
              <a:t>zorgvisie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3263462" y="1704917"/>
            <a:ext cx="684223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/>
          </a:p>
          <a:p>
            <a:r>
              <a:rPr lang="nl-BE" sz="3200" dirty="0"/>
              <a:t>     Zorgteam met specialisaties</a:t>
            </a: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089" y="2826413"/>
            <a:ext cx="4947061" cy="371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078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95" y="262131"/>
            <a:ext cx="4201905" cy="2885573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4135821" y="739371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sz="3200" dirty="0"/>
              <a:t>Handelingsgericht werken :</a:t>
            </a:r>
          </a:p>
          <a:p>
            <a:r>
              <a:rPr lang="nl-BE" sz="3200" dirty="0"/>
              <a:t>‘Wat heeft de leerling nodig?’</a:t>
            </a:r>
          </a:p>
        </p:txBody>
      </p:sp>
      <p:pic>
        <p:nvPicPr>
          <p:cNvPr id="1026" name="Picture 2" descr="Afbeeldingsresultaat voor HGW piram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945" y="2293828"/>
            <a:ext cx="4058307" cy="408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0572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95" y="262131"/>
            <a:ext cx="4201905" cy="2885573"/>
          </a:xfrm>
          <a:prstGeom prst="rect">
            <a:avLst/>
          </a:prstGeom>
        </p:spPr>
      </p:pic>
      <p:pic>
        <p:nvPicPr>
          <p:cNvPr id="3" name="Afbeelding 2" descr="C:\Users\luc.braem\Desktop\20140531-14225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247" y="3268126"/>
            <a:ext cx="5760720" cy="312801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kstvak 3"/>
          <p:cNvSpPr txBox="1"/>
          <p:nvPr/>
        </p:nvSpPr>
        <p:spPr>
          <a:xfrm>
            <a:off x="3578246" y="693683"/>
            <a:ext cx="83089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/>
              <a:t>Zorgvisie :  gedetailleerd op de              			website</a:t>
            </a:r>
          </a:p>
        </p:txBody>
      </p:sp>
    </p:spTree>
    <p:extLst>
      <p:ext uri="{BB962C8B-B14F-4D97-AF65-F5344CB8AC3E}">
        <p14:creationId xmlns:p14="http://schemas.microsoft.com/office/powerpoint/2010/main" val="3232108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24" y="331075"/>
            <a:ext cx="2812025" cy="2906427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299" y="1395114"/>
            <a:ext cx="6741981" cy="505648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112" y="331075"/>
            <a:ext cx="4807200" cy="320401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24" y="3251200"/>
            <a:ext cx="2524125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1232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07" y="152400"/>
            <a:ext cx="2778957" cy="2870456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4493172" y="662152"/>
            <a:ext cx="47296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/>
              <a:t>Bijscholingen :</a:t>
            </a:r>
          </a:p>
          <a:p>
            <a:endParaRPr lang="nl-BE" sz="4000" dirty="0"/>
          </a:p>
          <a:p>
            <a:r>
              <a:rPr lang="nl-BE" sz="4000" dirty="0"/>
              <a:t>Op schools niveau</a:t>
            </a:r>
          </a:p>
          <a:p>
            <a:endParaRPr lang="nl-BE" sz="4000" dirty="0"/>
          </a:p>
          <a:p>
            <a:r>
              <a:rPr lang="nl-BE" sz="4000" dirty="0"/>
              <a:t>Op individueel niveau (doorgeven info)</a:t>
            </a:r>
          </a:p>
        </p:txBody>
      </p:sp>
    </p:spTree>
    <p:extLst>
      <p:ext uri="{BB962C8B-B14F-4D97-AF65-F5344CB8AC3E}">
        <p14:creationId xmlns:p14="http://schemas.microsoft.com/office/powerpoint/2010/main" val="5666272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87" y="509869"/>
            <a:ext cx="3031414" cy="2164421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43375" y="1266825"/>
            <a:ext cx="5664200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80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804041" y="1150882"/>
            <a:ext cx="1065982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/>
              <a:t>EXTRA :     </a:t>
            </a:r>
          </a:p>
          <a:p>
            <a:endParaRPr lang="nl-BE" sz="4000" dirty="0"/>
          </a:p>
          <a:p>
            <a:r>
              <a:rPr lang="nl-BE" sz="4000" dirty="0"/>
              <a:t>mogelijkheid tot begeleide studie</a:t>
            </a:r>
          </a:p>
          <a:p>
            <a:r>
              <a:rPr lang="nl-BE" sz="4000" dirty="0"/>
              <a:t>                </a:t>
            </a:r>
          </a:p>
          <a:p>
            <a:endParaRPr lang="nl-BE" sz="4000" dirty="0"/>
          </a:p>
          <a:p>
            <a:r>
              <a:rPr lang="nl-BE" sz="4000" dirty="0"/>
              <a:t>mogelijkheid tot warme maaltijd</a:t>
            </a:r>
          </a:p>
          <a:p>
            <a:r>
              <a:rPr lang="nl-B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871047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901700" y="863600"/>
            <a:ext cx="4711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dirty="0"/>
              <a:t>Sportieve school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099" y="282688"/>
            <a:ext cx="3597275" cy="270070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699" y="2022232"/>
            <a:ext cx="3432175" cy="257675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673" y="3468821"/>
            <a:ext cx="3975102" cy="298436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950" y="2476500"/>
            <a:ext cx="3067050" cy="40894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3951006"/>
            <a:ext cx="3482975" cy="261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65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93683" y="630621"/>
            <a:ext cx="742555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/>
              <a:t>SPORTIEVE SCHOOL :</a:t>
            </a:r>
          </a:p>
          <a:p>
            <a:endParaRPr lang="nl-BE" sz="4000" dirty="0"/>
          </a:p>
          <a:p>
            <a:endParaRPr lang="nl-BE" sz="4000" dirty="0"/>
          </a:p>
          <a:p>
            <a:r>
              <a:rPr lang="nl-BE" sz="4000" dirty="0"/>
              <a:t>SVS –activiteiten</a:t>
            </a:r>
          </a:p>
          <a:p>
            <a:r>
              <a:rPr lang="nl-BE" sz="4000" dirty="0"/>
              <a:t>Turnlessen en zwemlessen</a:t>
            </a:r>
          </a:p>
          <a:p>
            <a:r>
              <a:rPr lang="nl-BE" sz="4000" dirty="0"/>
              <a:t>Paas- en computerstage</a:t>
            </a:r>
          </a:p>
          <a:p>
            <a:r>
              <a:rPr lang="nl-BE" sz="4000" dirty="0"/>
              <a:t>Interscolaire zwemwedstrijd</a:t>
            </a:r>
          </a:p>
        </p:txBody>
      </p:sp>
    </p:spTree>
    <p:extLst>
      <p:ext uri="{BB962C8B-B14F-4D97-AF65-F5344CB8AC3E}">
        <p14:creationId xmlns:p14="http://schemas.microsoft.com/office/powerpoint/2010/main" val="14336470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80" y="994001"/>
            <a:ext cx="2078491" cy="51758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399" y="913491"/>
            <a:ext cx="4649415" cy="527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943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94" y="571500"/>
            <a:ext cx="3397073" cy="2661486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3124200" y="1054426"/>
            <a:ext cx="6096000" cy="104733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 	</a:t>
            </a:r>
            <a:r>
              <a:rPr lang="nl-BE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Veilig klasklimaat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	  	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299096"/>
            <a:ext cx="2894158" cy="217130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954" y="3384747"/>
            <a:ext cx="3942080" cy="295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850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94" y="571500"/>
            <a:ext cx="3397073" cy="2661486"/>
          </a:xfrm>
          <a:prstGeom prst="rect">
            <a:avLst/>
          </a:prstGeom>
        </p:spPr>
      </p:pic>
      <p:pic>
        <p:nvPicPr>
          <p:cNvPr id="1026" name="Picture 2" descr="http://basis.sjks.eu/welkom/images/pest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16" y="3626378"/>
            <a:ext cx="2061028" cy="244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4038600" y="927100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/>
              <a:t>Veilig schoolklimaat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1144" y="1981200"/>
            <a:ext cx="2800318" cy="381725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067" y="3232986"/>
            <a:ext cx="3352799" cy="251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10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8" y="-325"/>
            <a:ext cx="3397073" cy="266148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2704718"/>
            <a:ext cx="4041096" cy="303082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456" y="1393686"/>
            <a:ext cx="4548478" cy="3411359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3771900" y="685800"/>
            <a:ext cx="629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/>
              <a:t>Nabijheid leerkrachten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983" y="3350966"/>
            <a:ext cx="3877546" cy="290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08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46" y="447722"/>
            <a:ext cx="3395766" cy="2664183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3111905"/>
            <a:ext cx="4128857" cy="309572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257" y="1762431"/>
            <a:ext cx="3403600" cy="25527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3451844" y="447722"/>
            <a:ext cx="862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/>
              <a:t>Meer dan wiskunde, taal en taakjes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932" y="3746500"/>
            <a:ext cx="3793067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371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32" y="653667"/>
            <a:ext cx="3074568" cy="2250287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4523014" y="653667"/>
            <a:ext cx="726621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>
                <a:solidFill>
                  <a:srgbClr val="FF0000"/>
                </a:solidFill>
              </a:rPr>
              <a:t>Met ouders:</a:t>
            </a:r>
          </a:p>
          <a:p>
            <a:endParaRPr lang="nl-BE" dirty="0"/>
          </a:p>
          <a:p>
            <a:r>
              <a:rPr lang="nl-BE" dirty="0"/>
              <a:t>-   </a:t>
            </a:r>
            <a:r>
              <a:rPr lang="nl-BE" sz="3600" dirty="0"/>
              <a:t>infomomenten</a:t>
            </a:r>
          </a:p>
          <a:p>
            <a:pPr marL="285750" indent="-285750">
              <a:buFontTx/>
              <a:buChar char="-"/>
            </a:pPr>
            <a:r>
              <a:rPr lang="nl-BE" sz="3600" dirty="0"/>
              <a:t>3 individuele  oudercontacten</a:t>
            </a:r>
          </a:p>
          <a:p>
            <a:pPr marL="285750" indent="-285750">
              <a:buFontTx/>
              <a:buChar char="-"/>
            </a:pPr>
            <a:r>
              <a:rPr lang="nl-BE" sz="3600" dirty="0"/>
              <a:t>Agenda/heen-en weerschriftje</a:t>
            </a:r>
          </a:p>
          <a:p>
            <a:pPr marL="285750" indent="-285750">
              <a:buFontTx/>
              <a:buChar char="-"/>
            </a:pPr>
            <a:r>
              <a:rPr lang="nl-BE" sz="3600" dirty="0"/>
              <a:t>College-echo</a:t>
            </a:r>
          </a:p>
          <a:p>
            <a:pPr marL="285750" indent="-285750">
              <a:buFontTx/>
              <a:buChar char="-"/>
            </a:pPr>
            <a:r>
              <a:rPr lang="nl-BE" sz="3600" dirty="0"/>
              <a:t>Laagdrempelig</a:t>
            </a:r>
          </a:p>
          <a:p>
            <a:pPr marL="285750" indent="-285750">
              <a:buFontTx/>
              <a:buChar char="-"/>
            </a:pPr>
            <a:r>
              <a:rPr lang="nl-BE" sz="3600" dirty="0"/>
              <a:t>Oudercomité</a:t>
            </a:r>
          </a:p>
          <a:p>
            <a:pPr marL="285750" indent="-285750">
              <a:buFontTx/>
              <a:buChar char="-"/>
            </a:pPr>
            <a:r>
              <a:rPr lang="nl-BE" sz="3600" dirty="0"/>
              <a:t>Georganiseerde gesprekken</a:t>
            </a:r>
          </a:p>
          <a:p>
            <a:pPr marL="285750" indent="-285750">
              <a:buFontTx/>
              <a:buChar char="-"/>
            </a:pPr>
            <a:endParaRPr lang="nl-BE" dirty="0"/>
          </a:p>
          <a:p>
            <a:pPr marL="285750" indent="-285750">
              <a:buFontTx/>
              <a:buChar char="-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53083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32" y="653667"/>
            <a:ext cx="3074568" cy="2250287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5934529" y="760186"/>
            <a:ext cx="67600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>
                <a:solidFill>
                  <a:srgbClr val="FF0000"/>
                </a:solidFill>
              </a:rPr>
              <a:t>Met kinderen :</a:t>
            </a:r>
          </a:p>
          <a:p>
            <a:endParaRPr lang="nl-BE" sz="4000" dirty="0"/>
          </a:p>
          <a:p>
            <a:pPr marL="285750" indent="-285750">
              <a:buFontTx/>
              <a:buChar char="-"/>
            </a:pPr>
            <a:r>
              <a:rPr lang="nl-BE" sz="4000" dirty="0" err="1"/>
              <a:t>Kindgesprekken</a:t>
            </a:r>
            <a:endParaRPr lang="nl-BE" sz="4000" dirty="0"/>
          </a:p>
          <a:p>
            <a:pPr marL="285750" indent="-285750">
              <a:buFontTx/>
              <a:buChar char="-"/>
            </a:pPr>
            <a:r>
              <a:rPr lang="nl-BE" sz="4000" dirty="0"/>
              <a:t>Leerlingenparlement</a:t>
            </a:r>
          </a:p>
          <a:p>
            <a:pPr marL="285750" indent="-285750">
              <a:buFontTx/>
              <a:buChar char="-"/>
            </a:pPr>
            <a:r>
              <a:rPr lang="nl-BE" sz="4000" dirty="0"/>
              <a:t>Leerkracht/leerling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75" y="3307984"/>
            <a:ext cx="4259817" cy="318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866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32" y="653667"/>
            <a:ext cx="3074568" cy="2250287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4356100" y="549884"/>
            <a:ext cx="79629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>
                <a:solidFill>
                  <a:srgbClr val="FF0000"/>
                </a:solidFill>
              </a:rPr>
              <a:t>Met leerkrachten :</a:t>
            </a:r>
          </a:p>
          <a:p>
            <a:endParaRPr lang="nl-BE" dirty="0"/>
          </a:p>
          <a:p>
            <a:r>
              <a:rPr lang="nl-BE" sz="3600" dirty="0"/>
              <a:t>Maandelijkse personeelsvergadering</a:t>
            </a:r>
          </a:p>
          <a:p>
            <a:r>
              <a:rPr lang="nl-BE" sz="3600" dirty="0"/>
              <a:t>Zorgoverleg</a:t>
            </a:r>
          </a:p>
          <a:p>
            <a:r>
              <a:rPr lang="nl-BE" sz="3600" dirty="0"/>
              <a:t>Overleg parallelcollega’s 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3196762"/>
            <a:ext cx="427990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4690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5051</TotalTime>
  <Words>266</Words>
  <Application>Microsoft Office PowerPoint</Application>
  <PresentationFormat>Breedbeeld</PresentationFormat>
  <Paragraphs>84</Paragraphs>
  <Slides>29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5" baseType="lpstr">
      <vt:lpstr>Arial</vt:lpstr>
      <vt:lpstr>Calibri</vt:lpstr>
      <vt:lpstr>Times New Roman</vt:lpstr>
      <vt:lpstr>Trebuchet MS</vt:lpstr>
      <vt:lpstr>Wingdings 3</vt:lpstr>
      <vt:lpstr>Facet</vt:lpstr>
      <vt:lpstr>Op zoek naar een school voor jouw kind?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 zoek naar de juiste school voor jouw kind?</dc:title>
  <dc:creator>Braem Luc</dc:creator>
  <cp:lastModifiedBy>Luc Braem</cp:lastModifiedBy>
  <cp:revision>45</cp:revision>
  <dcterms:created xsi:type="dcterms:W3CDTF">2018-11-20T09:16:21Z</dcterms:created>
  <dcterms:modified xsi:type="dcterms:W3CDTF">2023-01-30T08:31:50Z</dcterms:modified>
</cp:coreProperties>
</file>